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3" r:id="rId4"/>
    <p:sldId id="274" r:id="rId5"/>
    <p:sldId id="263" r:id="rId6"/>
    <p:sldId id="271" r:id="rId7"/>
    <p:sldId id="268" r:id="rId8"/>
    <p:sldId id="266" r:id="rId9"/>
    <p:sldId id="276" r:id="rId10"/>
    <p:sldId id="277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6699FF"/>
    <a:srgbClr val="C147C1"/>
    <a:srgbClr val="0000FF"/>
    <a:srgbClr val="CC99FF"/>
    <a:srgbClr val="FC9204"/>
    <a:srgbClr val="FF00FF"/>
    <a:srgbClr val="CCFFFF"/>
    <a:srgbClr val="FBFFE5"/>
    <a:srgbClr val="FA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1C98A-3AFB-F66F-CEF5-CF42FD189942}" v="3" dt="2021-03-19T02:30:10.647"/>
    <p1510:client id="{F231A906-5DBC-47CE-645D-94D5C8820060}" v="2" dt="2021-03-19T02:26:28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89057" autoAdjust="0"/>
  </p:normalViewPr>
  <p:slideViewPr>
    <p:cSldViewPr snapToGrid="0">
      <p:cViewPr varScale="1">
        <p:scale>
          <a:sx n="99" d="100"/>
          <a:sy n="99" d="100"/>
        </p:scale>
        <p:origin x="1662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B055A-889D-4372-852E-779420E6A668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11C62768-5E3D-4F2D-A57C-8A3F34D3A42B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自尊自重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57CDE2-BEB3-4AC4-9040-A694D4353E9F}" type="parTrans" cxnId="{31578F91-57BC-46C6-AFB9-040F2C523698}">
      <dgm:prSet/>
      <dgm:spPr/>
      <dgm:t>
        <a:bodyPr/>
        <a:lstStyle/>
        <a:p>
          <a:pPr>
            <a:lnSpc>
              <a:spcPct val="100000"/>
            </a:lnSpc>
          </a:pPr>
          <a:endParaRPr lang="en-US" altLang="zh-HK" sz="1600"/>
        </a:p>
      </dgm:t>
    </dgm:pt>
    <dgm:pt modelId="{92CFB160-A831-4AC0-AD8B-E5AD16AB686C}" type="sibTrans" cxnId="{31578F91-57BC-46C6-AFB9-040F2C523698}">
      <dgm:prSet/>
      <dgm:spPr/>
      <dgm:t>
        <a:bodyPr/>
        <a:lstStyle/>
        <a:p>
          <a:pPr>
            <a:lnSpc>
              <a:spcPct val="100000"/>
            </a:lnSpc>
          </a:pPr>
          <a:endParaRPr lang="en-US" altLang="zh-HK" sz="1600"/>
        </a:p>
      </dgm:t>
    </dgm:pt>
    <dgm:pt modelId="{E54D56B9-D0E7-4CDA-ADFD-83B95A6E44FF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持守界線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8669ED-8BD4-4314-825F-54EC95D36609}" type="parTrans" cxnId="{1169CDF1-0886-4490-9ECD-D1D1758D9BEE}">
      <dgm:prSet/>
      <dgm:spPr/>
      <dgm:t>
        <a:bodyPr/>
        <a:lstStyle/>
        <a:p>
          <a:pPr>
            <a:lnSpc>
              <a:spcPct val="100000"/>
            </a:lnSpc>
          </a:pPr>
          <a:endParaRPr lang="en-US" altLang="zh-HK" sz="1600"/>
        </a:p>
      </dgm:t>
    </dgm:pt>
    <dgm:pt modelId="{F217AF57-EFC5-4C53-AB1F-E9562D0DB0F3}" type="sibTrans" cxnId="{1169CDF1-0886-4490-9ECD-D1D1758D9BEE}">
      <dgm:prSet/>
      <dgm:spPr/>
      <dgm:t>
        <a:bodyPr/>
        <a:lstStyle/>
        <a:p>
          <a:pPr>
            <a:lnSpc>
              <a:spcPct val="100000"/>
            </a:lnSpc>
          </a:pPr>
          <a:endParaRPr lang="en-US" altLang="zh-HK" sz="1600"/>
        </a:p>
      </dgm:t>
    </dgm:pt>
    <dgm:pt modelId="{F66AC4BE-A346-47AC-B1B5-C126167FD809}" type="pres">
      <dgm:prSet presAssocID="{8BAB055A-889D-4372-852E-779420E6A66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CBC981D4-2C82-414C-B253-AC936B3353FB}" type="pres">
      <dgm:prSet presAssocID="{E54D56B9-D0E7-4CDA-ADFD-83B95A6E44FF}" presName="Accent2" presStyleCnt="0"/>
      <dgm:spPr/>
    </dgm:pt>
    <dgm:pt modelId="{82FF3B89-D9D1-4DC3-92E6-6FC7F49F70B8}" type="pres">
      <dgm:prSet presAssocID="{E54D56B9-D0E7-4CDA-ADFD-83B95A6E44FF}" presName="Accent" presStyleLbl="node1" presStyleIdx="0" presStyleCnt="2"/>
      <dgm:spPr/>
    </dgm:pt>
    <dgm:pt modelId="{4137B3B2-DB2A-43CD-A801-FCADF1363AAF}" type="pres">
      <dgm:prSet presAssocID="{E54D56B9-D0E7-4CDA-ADFD-83B95A6E44FF}" presName="ParentBackground2" presStyleCnt="0"/>
      <dgm:spPr/>
    </dgm:pt>
    <dgm:pt modelId="{D3889E6C-6DD5-477D-B67D-BDDA3553071E}" type="pres">
      <dgm:prSet presAssocID="{E54D56B9-D0E7-4CDA-ADFD-83B95A6E44FF}" presName="ParentBackground" presStyleLbl="fgAcc1" presStyleIdx="0" presStyleCnt="2"/>
      <dgm:spPr/>
      <dgm:t>
        <a:bodyPr/>
        <a:lstStyle/>
        <a:p>
          <a:endParaRPr lang="en-US" altLang="zh-HK"/>
        </a:p>
      </dgm:t>
    </dgm:pt>
    <dgm:pt modelId="{56DADE56-F6C2-46A1-9CEC-194BFB1281FE}" type="pres">
      <dgm:prSet presAssocID="{E54D56B9-D0E7-4CDA-ADFD-83B95A6E44F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B1971D1C-6A16-487D-84C4-81C77BFC0EAD}" type="pres">
      <dgm:prSet presAssocID="{11C62768-5E3D-4F2D-A57C-8A3F34D3A42B}" presName="Accent1" presStyleCnt="0"/>
      <dgm:spPr/>
    </dgm:pt>
    <dgm:pt modelId="{46A8D9FA-FBA1-4945-8CA2-6159513A61F1}" type="pres">
      <dgm:prSet presAssocID="{11C62768-5E3D-4F2D-A57C-8A3F34D3A42B}" presName="Accent" presStyleLbl="node1" presStyleIdx="1" presStyleCnt="2"/>
      <dgm:spPr/>
    </dgm:pt>
    <dgm:pt modelId="{5A94A023-9676-4CB3-B30F-AC88C24ED694}" type="pres">
      <dgm:prSet presAssocID="{11C62768-5E3D-4F2D-A57C-8A3F34D3A42B}" presName="ParentBackground1" presStyleCnt="0"/>
      <dgm:spPr/>
    </dgm:pt>
    <dgm:pt modelId="{CDBC00BD-94D0-402B-9B69-F90A4F78D01F}" type="pres">
      <dgm:prSet presAssocID="{11C62768-5E3D-4F2D-A57C-8A3F34D3A42B}" presName="ParentBackground" presStyleLbl="fgAcc1" presStyleIdx="1" presStyleCnt="2"/>
      <dgm:spPr/>
      <dgm:t>
        <a:bodyPr/>
        <a:lstStyle/>
        <a:p>
          <a:endParaRPr lang="en-US" altLang="zh-HK"/>
        </a:p>
      </dgm:t>
    </dgm:pt>
    <dgm:pt modelId="{B37ED345-C4CD-487E-99A2-C6971B14C485}" type="pres">
      <dgm:prSet presAssocID="{11C62768-5E3D-4F2D-A57C-8A3F34D3A42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31578F91-57BC-46C6-AFB9-040F2C523698}" srcId="{8BAB055A-889D-4372-852E-779420E6A668}" destId="{11C62768-5E3D-4F2D-A57C-8A3F34D3A42B}" srcOrd="0" destOrd="0" parTransId="{1E57CDE2-BEB3-4AC4-9040-A694D4353E9F}" sibTransId="{92CFB160-A831-4AC0-AD8B-E5AD16AB686C}"/>
    <dgm:cxn modelId="{1169CDF1-0886-4490-9ECD-D1D1758D9BEE}" srcId="{8BAB055A-889D-4372-852E-779420E6A668}" destId="{E54D56B9-D0E7-4CDA-ADFD-83B95A6E44FF}" srcOrd="1" destOrd="0" parTransId="{E08669ED-8BD4-4314-825F-54EC95D36609}" sibTransId="{F217AF57-EFC5-4C53-AB1F-E9562D0DB0F3}"/>
    <dgm:cxn modelId="{DBA3C793-E2BA-40B3-BB59-74B6C5DB7CCC}" type="presOf" srcId="{E54D56B9-D0E7-4CDA-ADFD-83B95A6E44FF}" destId="{56DADE56-F6C2-46A1-9CEC-194BFB1281FE}" srcOrd="1" destOrd="0" presId="urn:microsoft.com/office/officeart/2011/layout/CircleProcess"/>
    <dgm:cxn modelId="{C1EBAE38-7C42-4EB9-AA44-E17552B4EB18}" type="presOf" srcId="{8BAB055A-889D-4372-852E-779420E6A668}" destId="{F66AC4BE-A346-47AC-B1B5-C126167FD809}" srcOrd="0" destOrd="0" presId="urn:microsoft.com/office/officeart/2011/layout/CircleProcess"/>
    <dgm:cxn modelId="{697BD94B-F979-4C79-B679-91035536C765}" type="presOf" srcId="{E54D56B9-D0E7-4CDA-ADFD-83B95A6E44FF}" destId="{D3889E6C-6DD5-477D-B67D-BDDA3553071E}" srcOrd="0" destOrd="0" presId="urn:microsoft.com/office/officeart/2011/layout/CircleProcess"/>
    <dgm:cxn modelId="{35BF1A1C-24B4-4D0E-AF70-2BDCFEA39037}" type="presOf" srcId="{11C62768-5E3D-4F2D-A57C-8A3F34D3A42B}" destId="{B37ED345-C4CD-487E-99A2-C6971B14C485}" srcOrd="1" destOrd="0" presId="urn:microsoft.com/office/officeart/2011/layout/CircleProcess"/>
    <dgm:cxn modelId="{78531C81-850A-4382-ADCD-5E2BF450EE51}" type="presOf" srcId="{11C62768-5E3D-4F2D-A57C-8A3F34D3A42B}" destId="{CDBC00BD-94D0-402B-9B69-F90A4F78D01F}" srcOrd="0" destOrd="0" presId="urn:microsoft.com/office/officeart/2011/layout/CircleProcess"/>
    <dgm:cxn modelId="{A82A8E50-EC85-4EE3-933C-E156476CAC78}" type="presParOf" srcId="{F66AC4BE-A346-47AC-B1B5-C126167FD809}" destId="{CBC981D4-2C82-414C-B253-AC936B3353FB}" srcOrd="0" destOrd="0" presId="urn:microsoft.com/office/officeart/2011/layout/CircleProcess"/>
    <dgm:cxn modelId="{3EEB5CE2-2433-4D6C-8517-49F52603CBCD}" type="presParOf" srcId="{CBC981D4-2C82-414C-B253-AC936B3353FB}" destId="{82FF3B89-D9D1-4DC3-92E6-6FC7F49F70B8}" srcOrd="0" destOrd="0" presId="urn:microsoft.com/office/officeart/2011/layout/CircleProcess"/>
    <dgm:cxn modelId="{AB44DB0D-4A5C-4546-A3E4-C9922A79A2E8}" type="presParOf" srcId="{F66AC4BE-A346-47AC-B1B5-C126167FD809}" destId="{4137B3B2-DB2A-43CD-A801-FCADF1363AAF}" srcOrd="1" destOrd="0" presId="urn:microsoft.com/office/officeart/2011/layout/CircleProcess"/>
    <dgm:cxn modelId="{E61ED7FD-29B9-4620-B4F0-BC0C0062A86C}" type="presParOf" srcId="{4137B3B2-DB2A-43CD-A801-FCADF1363AAF}" destId="{D3889E6C-6DD5-477D-B67D-BDDA3553071E}" srcOrd="0" destOrd="0" presId="urn:microsoft.com/office/officeart/2011/layout/CircleProcess"/>
    <dgm:cxn modelId="{14050B61-11AB-404F-8BC5-AE0F3AE431FB}" type="presParOf" srcId="{F66AC4BE-A346-47AC-B1B5-C126167FD809}" destId="{56DADE56-F6C2-46A1-9CEC-194BFB1281FE}" srcOrd="2" destOrd="0" presId="urn:microsoft.com/office/officeart/2011/layout/CircleProcess"/>
    <dgm:cxn modelId="{F73FDB90-6F89-4745-A287-0827A9E60126}" type="presParOf" srcId="{F66AC4BE-A346-47AC-B1B5-C126167FD809}" destId="{B1971D1C-6A16-487D-84C4-81C77BFC0EAD}" srcOrd="3" destOrd="0" presId="urn:microsoft.com/office/officeart/2011/layout/CircleProcess"/>
    <dgm:cxn modelId="{A6D8F845-05DD-43DF-8A01-A41329D7956E}" type="presParOf" srcId="{B1971D1C-6A16-487D-84C4-81C77BFC0EAD}" destId="{46A8D9FA-FBA1-4945-8CA2-6159513A61F1}" srcOrd="0" destOrd="0" presId="urn:microsoft.com/office/officeart/2011/layout/CircleProcess"/>
    <dgm:cxn modelId="{16DA35AE-87E5-40F0-BEC4-55DE5F6D11F6}" type="presParOf" srcId="{F66AC4BE-A346-47AC-B1B5-C126167FD809}" destId="{5A94A023-9676-4CB3-B30F-AC88C24ED694}" srcOrd="4" destOrd="0" presId="urn:microsoft.com/office/officeart/2011/layout/CircleProcess"/>
    <dgm:cxn modelId="{F03695C1-7502-4078-BAC9-BC1B0217F4CC}" type="presParOf" srcId="{5A94A023-9676-4CB3-B30F-AC88C24ED694}" destId="{CDBC00BD-94D0-402B-9B69-F90A4F78D01F}" srcOrd="0" destOrd="0" presId="urn:microsoft.com/office/officeart/2011/layout/CircleProcess"/>
    <dgm:cxn modelId="{B455846F-79D0-4C0F-B8E0-59892B7289D3}" type="presParOf" srcId="{F66AC4BE-A346-47AC-B1B5-C126167FD809}" destId="{B37ED345-C4CD-487E-99A2-C6971B14C485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B055A-889D-4372-852E-779420E6A668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11C62768-5E3D-4F2D-A57C-8A3F34D3A42B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自尊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自重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57CDE2-BEB3-4AC4-9040-A694D4353E9F}" type="parTrans" cxnId="{31578F91-57BC-46C6-AFB9-040F2C523698}">
      <dgm:prSet/>
      <dgm:spPr/>
      <dgm:t>
        <a:bodyPr/>
        <a:lstStyle/>
        <a:p>
          <a:endParaRPr lang="en-US" altLang="zh-HK"/>
        </a:p>
      </dgm:t>
    </dgm:pt>
    <dgm:pt modelId="{92CFB160-A831-4AC0-AD8B-E5AD16AB686C}" type="sibTrans" cxnId="{31578F91-57BC-46C6-AFB9-040F2C523698}">
      <dgm:prSet/>
      <dgm:spPr/>
      <dgm:t>
        <a:bodyPr/>
        <a:lstStyle/>
        <a:p>
          <a:endParaRPr lang="en-US" altLang="zh-HK"/>
        </a:p>
      </dgm:t>
    </dgm:pt>
    <dgm:pt modelId="{E54D56B9-D0E7-4CDA-ADFD-83B95A6E44FF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持守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界線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8669ED-8BD4-4314-825F-54EC95D36609}" type="parTrans" cxnId="{1169CDF1-0886-4490-9ECD-D1D1758D9BEE}">
      <dgm:prSet/>
      <dgm:spPr/>
      <dgm:t>
        <a:bodyPr/>
        <a:lstStyle/>
        <a:p>
          <a:endParaRPr lang="en-US" altLang="zh-HK"/>
        </a:p>
      </dgm:t>
    </dgm:pt>
    <dgm:pt modelId="{F217AF57-EFC5-4C53-AB1F-E9562D0DB0F3}" type="sibTrans" cxnId="{1169CDF1-0886-4490-9ECD-D1D1758D9BEE}">
      <dgm:prSet/>
      <dgm:spPr/>
      <dgm:t>
        <a:bodyPr/>
        <a:lstStyle/>
        <a:p>
          <a:endParaRPr lang="en-US" altLang="zh-HK"/>
        </a:p>
      </dgm:t>
    </dgm:pt>
    <dgm:pt modelId="{F03953A9-9806-4E1C-9CA8-5C09646DD127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拒絕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誘惑</a:t>
          </a:r>
          <a:endParaRPr lang="en-US" altLang="zh-HK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7FBE51-CC3B-4D07-BA5F-7DF264BAE0D2}" type="parTrans" cxnId="{5AE58914-35C1-4D62-892F-6F024744EC42}">
      <dgm:prSet/>
      <dgm:spPr/>
      <dgm:t>
        <a:bodyPr/>
        <a:lstStyle/>
        <a:p>
          <a:endParaRPr lang="en-US" altLang="zh-HK"/>
        </a:p>
      </dgm:t>
    </dgm:pt>
    <dgm:pt modelId="{E9544AD8-065F-4E91-9A2C-A8A277F12FF3}" type="sibTrans" cxnId="{5AE58914-35C1-4D62-892F-6F024744EC42}">
      <dgm:prSet/>
      <dgm:spPr/>
      <dgm:t>
        <a:bodyPr/>
        <a:lstStyle/>
        <a:p>
          <a:endParaRPr lang="en-US" altLang="zh-HK"/>
        </a:p>
      </dgm:t>
    </dgm:pt>
    <dgm:pt modelId="{F66AC4BE-A346-47AC-B1B5-C126167FD809}" type="pres">
      <dgm:prSet presAssocID="{8BAB055A-889D-4372-852E-779420E6A66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81C8A45D-CA76-4669-87C6-B54A52EDBE97}" type="pres">
      <dgm:prSet presAssocID="{F03953A9-9806-4E1C-9CA8-5C09646DD127}" presName="Accent3" presStyleCnt="0"/>
      <dgm:spPr/>
    </dgm:pt>
    <dgm:pt modelId="{8DED4334-C365-49CE-BB2C-5BCD56C092A1}" type="pres">
      <dgm:prSet presAssocID="{F03953A9-9806-4E1C-9CA8-5C09646DD127}" presName="Accent" presStyleLbl="node1" presStyleIdx="0" presStyleCnt="3"/>
      <dgm:spPr/>
    </dgm:pt>
    <dgm:pt modelId="{D77E88C4-231E-4357-8F99-D0CD4B169DBC}" type="pres">
      <dgm:prSet presAssocID="{F03953A9-9806-4E1C-9CA8-5C09646DD127}" presName="ParentBackground3" presStyleCnt="0"/>
      <dgm:spPr/>
    </dgm:pt>
    <dgm:pt modelId="{B1BB0755-7074-4084-A488-383FFFE4FFD6}" type="pres">
      <dgm:prSet presAssocID="{F03953A9-9806-4E1C-9CA8-5C09646DD127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DCB5428F-C5F2-42D1-B1CB-F664075B4ED7}" type="pres">
      <dgm:prSet presAssocID="{F03953A9-9806-4E1C-9CA8-5C09646DD12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BC981D4-2C82-414C-B253-AC936B3353FB}" type="pres">
      <dgm:prSet presAssocID="{E54D56B9-D0E7-4CDA-ADFD-83B95A6E44FF}" presName="Accent2" presStyleCnt="0"/>
      <dgm:spPr/>
    </dgm:pt>
    <dgm:pt modelId="{82FF3B89-D9D1-4DC3-92E6-6FC7F49F70B8}" type="pres">
      <dgm:prSet presAssocID="{E54D56B9-D0E7-4CDA-ADFD-83B95A6E44FF}" presName="Accent" presStyleLbl="node1" presStyleIdx="1" presStyleCnt="3"/>
      <dgm:spPr/>
    </dgm:pt>
    <dgm:pt modelId="{4137B3B2-DB2A-43CD-A801-FCADF1363AAF}" type="pres">
      <dgm:prSet presAssocID="{E54D56B9-D0E7-4CDA-ADFD-83B95A6E44FF}" presName="ParentBackground2" presStyleCnt="0"/>
      <dgm:spPr/>
    </dgm:pt>
    <dgm:pt modelId="{D3889E6C-6DD5-477D-B67D-BDDA3553071E}" type="pres">
      <dgm:prSet presAssocID="{E54D56B9-D0E7-4CDA-ADFD-83B95A6E44FF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56DADE56-F6C2-46A1-9CEC-194BFB1281FE}" type="pres">
      <dgm:prSet presAssocID="{E54D56B9-D0E7-4CDA-ADFD-83B95A6E44F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B1971D1C-6A16-487D-84C4-81C77BFC0EAD}" type="pres">
      <dgm:prSet presAssocID="{11C62768-5E3D-4F2D-A57C-8A3F34D3A42B}" presName="Accent1" presStyleCnt="0"/>
      <dgm:spPr/>
    </dgm:pt>
    <dgm:pt modelId="{46A8D9FA-FBA1-4945-8CA2-6159513A61F1}" type="pres">
      <dgm:prSet presAssocID="{11C62768-5E3D-4F2D-A57C-8A3F34D3A42B}" presName="Accent" presStyleLbl="node1" presStyleIdx="2" presStyleCnt="3"/>
      <dgm:spPr/>
    </dgm:pt>
    <dgm:pt modelId="{5A94A023-9676-4CB3-B30F-AC88C24ED694}" type="pres">
      <dgm:prSet presAssocID="{11C62768-5E3D-4F2D-A57C-8A3F34D3A42B}" presName="ParentBackground1" presStyleCnt="0"/>
      <dgm:spPr/>
    </dgm:pt>
    <dgm:pt modelId="{CDBC00BD-94D0-402B-9B69-F90A4F78D01F}" type="pres">
      <dgm:prSet presAssocID="{11C62768-5E3D-4F2D-A57C-8A3F34D3A42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B37ED345-C4CD-487E-99A2-C6971B14C485}" type="pres">
      <dgm:prSet presAssocID="{11C62768-5E3D-4F2D-A57C-8A3F34D3A42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B0540DC7-8D84-4E58-B8D1-0428CC527C6D}" type="presOf" srcId="{F03953A9-9806-4E1C-9CA8-5C09646DD127}" destId="{B1BB0755-7074-4084-A488-383FFFE4FFD6}" srcOrd="0" destOrd="0" presId="urn:microsoft.com/office/officeart/2011/layout/CircleProcess"/>
    <dgm:cxn modelId="{78531C81-850A-4382-ADCD-5E2BF450EE51}" type="presOf" srcId="{11C62768-5E3D-4F2D-A57C-8A3F34D3A42B}" destId="{CDBC00BD-94D0-402B-9B69-F90A4F78D01F}" srcOrd="0" destOrd="0" presId="urn:microsoft.com/office/officeart/2011/layout/CircleProcess"/>
    <dgm:cxn modelId="{C1EBAE38-7C42-4EB9-AA44-E17552B4EB18}" type="presOf" srcId="{8BAB055A-889D-4372-852E-779420E6A668}" destId="{F66AC4BE-A346-47AC-B1B5-C126167FD809}" srcOrd="0" destOrd="0" presId="urn:microsoft.com/office/officeart/2011/layout/CircleProcess"/>
    <dgm:cxn modelId="{35BF1A1C-24B4-4D0E-AF70-2BDCFEA39037}" type="presOf" srcId="{11C62768-5E3D-4F2D-A57C-8A3F34D3A42B}" destId="{B37ED345-C4CD-487E-99A2-C6971B14C485}" srcOrd="1" destOrd="0" presId="urn:microsoft.com/office/officeart/2011/layout/CircleProcess"/>
    <dgm:cxn modelId="{6E948AF1-B0B3-4C85-9CC4-CCA1069A51CA}" type="presOf" srcId="{F03953A9-9806-4E1C-9CA8-5C09646DD127}" destId="{DCB5428F-C5F2-42D1-B1CB-F664075B4ED7}" srcOrd="1" destOrd="0" presId="urn:microsoft.com/office/officeart/2011/layout/CircleProcess"/>
    <dgm:cxn modelId="{697BD94B-F979-4C79-B679-91035536C765}" type="presOf" srcId="{E54D56B9-D0E7-4CDA-ADFD-83B95A6E44FF}" destId="{D3889E6C-6DD5-477D-B67D-BDDA3553071E}" srcOrd="0" destOrd="0" presId="urn:microsoft.com/office/officeart/2011/layout/CircleProcess"/>
    <dgm:cxn modelId="{DBA3C793-E2BA-40B3-BB59-74B6C5DB7CCC}" type="presOf" srcId="{E54D56B9-D0E7-4CDA-ADFD-83B95A6E44FF}" destId="{56DADE56-F6C2-46A1-9CEC-194BFB1281FE}" srcOrd="1" destOrd="0" presId="urn:microsoft.com/office/officeart/2011/layout/CircleProcess"/>
    <dgm:cxn modelId="{5AE58914-35C1-4D62-892F-6F024744EC42}" srcId="{8BAB055A-889D-4372-852E-779420E6A668}" destId="{F03953A9-9806-4E1C-9CA8-5C09646DD127}" srcOrd="2" destOrd="0" parTransId="{227FBE51-CC3B-4D07-BA5F-7DF264BAE0D2}" sibTransId="{E9544AD8-065F-4E91-9A2C-A8A277F12FF3}"/>
    <dgm:cxn modelId="{1169CDF1-0886-4490-9ECD-D1D1758D9BEE}" srcId="{8BAB055A-889D-4372-852E-779420E6A668}" destId="{E54D56B9-D0E7-4CDA-ADFD-83B95A6E44FF}" srcOrd="1" destOrd="0" parTransId="{E08669ED-8BD4-4314-825F-54EC95D36609}" sibTransId="{F217AF57-EFC5-4C53-AB1F-E9562D0DB0F3}"/>
    <dgm:cxn modelId="{31578F91-57BC-46C6-AFB9-040F2C523698}" srcId="{8BAB055A-889D-4372-852E-779420E6A668}" destId="{11C62768-5E3D-4F2D-A57C-8A3F34D3A42B}" srcOrd="0" destOrd="0" parTransId="{1E57CDE2-BEB3-4AC4-9040-A694D4353E9F}" sibTransId="{92CFB160-A831-4AC0-AD8B-E5AD16AB686C}"/>
    <dgm:cxn modelId="{88920757-208B-4EB2-AB7F-2A04BCE17B8A}" type="presParOf" srcId="{F66AC4BE-A346-47AC-B1B5-C126167FD809}" destId="{81C8A45D-CA76-4669-87C6-B54A52EDBE97}" srcOrd="0" destOrd="0" presId="urn:microsoft.com/office/officeart/2011/layout/CircleProcess"/>
    <dgm:cxn modelId="{6F3C0C8C-46E2-43AF-BC9D-6389AFE9FB82}" type="presParOf" srcId="{81C8A45D-CA76-4669-87C6-B54A52EDBE97}" destId="{8DED4334-C365-49CE-BB2C-5BCD56C092A1}" srcOrd="0" destOrd="0" presId="urn:microsoft.com/office/officeart/2011/layout/CircleProcess"/>
    <dgm:cxn modelId="{5F0C6A11-4E9E-4E88-BC33-6EFD7D4D163A}" type="presParOf" srcId="{F66AC4BE-A346-47AC-B1B5-C126167FD809}" destId="{D77E88C4-231E-4357-8F99-D0CD4B169DBC}" srcOrd="1" destOrd="0" presId="urn:microsoft.com/office/officeart/2011/layout/CircleProcess"/>
    <dgm:cxn modelId="{E5D4A469-8E2D-4B76-878D-22E323EF81C9}" type="presParOf" srcId="{D77E88C4-231E-4357-8F99-D0CD4B169DBC}" destId="{B1BB0755-7074-4084-A488-383FFFE4FFD6}" srcOrd="0" destOrd="0" presId="urn:microsoft.com/office/officeart/2011/layout/CircleProcess"/>
    <dgm:cxn modelId="{CAFBCFA4-5E15-4638-990B-0D5AE88F2013}" type="presParOf" srcId="{F66AC4BE-A346-47AC-B1B5-C126167FD809}" destId="{DCB5428F-C5F2-42D1-B1CB-F664075B4ED7}" srcOrd="2" destOrd="0" presId="urn:microsoft.com/office/officeart/2011/layout/CircleProcess"/>
    <dgm:cxn modelId="{A82A8E50-EC85-4EE3-933C-E156476CAC78}" type="presParOf" srcId="{F66AC4BE-A346-47AC-B1B5-C126167FD809}" destId="{CBC981D4-2C82-414C-B253-AC936B3353FB}" srcOrd="3" destOrd="0" presId="urn:microsoft.com/office/officeart/2011/layout/CircleProcess"/>
    <dgm:cxn modelId="{3EEB5CE2-2433-4D6C-8517-49F52603CBCD}" type="presParOf" srcId="{CBC981D4-2C82-414C-B253-AC936B3353FB}" destId="{82FF3B89-D9D1-4DC3-92E6-6FC7F49F70B8}" srcOrd="0" destOrd="0" presId="urn:microsoft.com/office/officeart/2011/layout/CircleProcess"/>
    <dgm:cxn modelId="{AB44DB0D-4A5C-4546-A3E4-C9922A79A2E8}" type="presParOf" srcId="{F66AC4BE-A346-47AC-B1B5-C126167FD809}" destId="{4137B3B2-DB2A-43CD-A801-FCADF1363AAF}" srcOrd="4" destOrd="0" presId="urn:microsoft.com/office/officeart/2011/layout/CircleProcess"/>
    <dgm:cxn modelId="{E61ED7FD-29B9-4620-B4F0-BC0C0062A86C}" type="presParOf" srcId="{4137B3B2-DB2A-43CD-A801-FCADF1363AAF}" destId="{D3889E6C-6DD5-477D-B67D-BDDA3553071E}" srcOrd="0" destOrd="0" presId="urn:microsoft.com/office/officeart/2011/layout/CircleProcess"/>
    <dgm:cxn modelId="{14050B61-11AB-404F-8BC5-AE0F3AE431FB}" type="presParOf" srcId="{F66AC4BE-A346-47AC-B1B5-C126167FD809}" destId="{56DADE56-F6C2-46A1-9CEC-194BFB1281FE}" srcOrd="5" destOrd="0" presId="urn:microsoft.com/office/officeart/2011/layout/CircleProcess"/>
    <dgm:cxn modelId="{F73FDB90-6F89-4745-A287-0827A9E60126}" type="presParOf" srcId="{F66AC4BE-A346-47AC-B1B5-C126167FD809}" destId="{B1971D1C-6A16-487D-84C4-81C77BFC0EAD}" srcOrd="6" destOrd="0" presId="urn:microsoft.com/office/officeart/2011/layout/CircleProcess"/>
    <dgm:cxn modelId="{A6D8F845-05DD-43DF-8A01-A41329D7956E}" type="presParOf" srcId="{B1971D1C-6A16-487D-84C4-81C77BFC0EAD}" destId="{46A8D9FA-FBA1-4945-8CA2-6159513A61F1}" srcOrd="0" destOrd="0" presId="urn:microsoft.com/office/officeart/2011/layout/CircleProcess"/>
    <dgm:cxn modelId="{16DA35AE-87E5-40F0-BEC4-55DE5F6D11F6}" type="presParOf" srcId="{F66AC4BE-A346-47AC-B1B5-C126167FD809}" destId="{5A94A023-9676-4CB3-B30F-AC88C24ED694}" srcOrd="7" destOrd="0" presId="urn:microsoft.com/office/officeart/2011/layout/CircleProcess"/>
    <dgm:cxn modelId="{F03695C1-7502-4078-BAC9-BC1B0217F4CC}" type="presParOf" srcId="{5A94A023-9676-4CB3-B30F-AC88C24ED694}" destId="{CDBC00BD-94D0-402B-9B69-F90A4F78D01F}" srcOrd="0" destOrd="0" presId="urn:microsoft.com/office/officeart/2011/layout/CircleProcess"/>
    <dgm:cxn modelId="{B455846F-79D0-4C0F-B8E0-59892B7289D3}" type="presParOf" srcId="{F66AC4BE-A346-47AC-B1B5-C126167FD809}" destId="{B37ED345-C4CD-487E-99A2-C6971B14C48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F3B89-D9D1-4DC3-92E6-6FC7F49F70B8}">
      <dsp:nvSpPr>
        <dsp:cNvPr id="0" name=""/>
        <dsp:cNvSpPr/>
      </dsp:nvSpPr>
      <dsp:spPr>
        <a:xfrm>
          <a:off x="1509723" y="320151"/>
          <a:ext cx="831616" cy="831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89E6C-6DD5-477D-B67D-BDDA3553071E}">
      <dsp:nvSpPr>
        <dsp:cNvPr id="0" name=""/>
        <dsp:cNvSpPr/>
      </dsp:nvSpPr>
      <dsp:spPr>
        <a:xfrm>
          <a:off x="1537431" y="347876"/>
          <a:ext cx="776015" cy="7761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持守界線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48449" y="458776"/>
        <a:ext cx="554349" cy="554354"/>
      </dsp:txXfrm>
    </dsp:sp>
    <dsp:sp modelId="{46A8D9FA-FBA1-4945-8CA2-6159513A61F1}">
      <dsp:nvSpPr>
        <dsp:cNvPr id="0" name=""/>
        <dsp:cNvSpPr/>
      </dsp:nvSpPr>
      <dsp:spPr>
        <a:xfrm rot="2700000">
          <a:off x="650477" y="320058"/>
          <a:ext cx="831644" cy="83164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00BD-94D0-402B-9B69-F90A4F78D01F}">
      <dsp:nvSpPr>
        <dsp:cNvPr id="0" name=""/>
        <dsp:cNvSpPr/>
      </dsp:nvSpPr>
      <dsp:spPr>
        <a:xfrm>
          <a:off x="678291" y="347876"/>
          <a:ext cx="776015" cy="7761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自尊自重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9124" y="458776"/>
        <a:ext cx="554349" cy="554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D4334-C365-49CE-BB2C-5BCD56C092A1}">
      <dsp:nvSpPr>
        <dsp:cNvPr id="0" name=""/>
        <dsp:cNvSpPr/>
      </dsp:nvSpPr>
      <dsp:spPr>
        <a:xfrm>
          <a:off x="1940519" y="318786"/>
          <a:ext cx="834180" cy="8343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B0755-7074-4084-A488-383FFFE4FFD6}">
      <dsp:nvSpPr>
        <dsp:cNvPr id="0" name=""/>
        <dsp:cNvSpPr/>
      </dsp:nvSpPr>
      <dsp:spPr>
        <a:xfrm>
          <a:off x="1968217" y="346602"/>
          <a:ext cx="778785" cy="7787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拒絕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誘惑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79549" y="457866"/>
        <a:ext cx="556120" cy="556174"/>
      </dsp:txXfrm>
    </dsp:sp>
    <dsp:sp modelId="{82FF3B89-D9D1-4DC3-92E6-6FC7F49F70B8}">
      <dsp:nvSpPr>
        <dsp:cNvPr id="0" name=""/>
        <dsp:cNvSpPr/>
      </dsp:nvSpPr>
      <dsp:spPr>
        <a:xfrm rot="2700000">
          <a:off x="1079375" y="319794"/>
          <a:ext cx="832171" cy="83217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89E6C-6DD5-477D-B67D-BDDA3553071E}">
      <dsp:nvSpPr>
        <dsp:cNvPr id="0" name=""/>
        <dsp:cNvSpPr/>
      </dsp:nvSpPr>
      <dsp:spPr>
        <a:xfrm>
          <a:off x="1106068" y="346602"/>
          <a:ext cx="778785" cy="7787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持守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界線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17400" y="457866"/>
        <a:ext cx="556120" cy="556174"/>
      </dsp:txXfrm>
    </dsp:sp>
    <dsp:sp modelId="{46A8D9FA-FBA1-4945-8CA2-6159513A61F1}">
      <dsp:nvSpPr>
        <dsp:cNvPr id="0" name=""/>
        <dsp:cNvSpPr/>
      </dsp:nvSpPr>
      <dsp:spPr>
        <a:xfrm rot="2700000">
          <a:off x="217226" y="319794"/>
          <a:ext cx="832171" cy="832171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00BD-94D0-402B-9B69-F90A4F78D01F}">
      <dsp:nvSpPr>
        <dsp:cNvPr id="0" name=""/>
        <dsp:cNvSpPr/>
      </dsp:nvSpPr>
      <dsp:spPr>
        <a:xfrm>
          <a:off x="243918" y="346602"/>
          <a:ext cx="778785" cy="7787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自尊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自重</a:t>
          </a:r>
          <a:endParaRPr lang="en-US" altLang="zh-HK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5251" y="457866"/>
        <a:ext cx="556120" cy="556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F62D7-C2B4-46E8-A05E-99532C61C14E}" type="datetimeFigureOut">
              <a:rPr lang="zh-HK" altLang="en-US" smtClean="0"/>
              <a:t>24/1/2022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55D4-BB17-41C5-BF12-846188531B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407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751B0-5E53-4855-93F2-790BCB244A56}" type="datetimeFigureOut">
              <a:rPr lang="zh-HK" altLang="en-US" smtClean="0"/>
              <a:t>24/1/2022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F1BD-9287-4544-883C-FD14812446A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857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463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965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教師為學生進行性教育並不是鼓勵他們談戀愛、進行婚前性行為或參與不道德活動。相反，教師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視性教育為價值觀教育一部分，以加強學生的德性認知，細心地聆聽及了解學生的需要或問題，提升道德倫理規範，幫助他們以負責任的態度討論與性相關的議題。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685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</a:t>
            </a:r>
            <a:r>
              <a:rPr lang="zh-TW" altLang="en-US" dirty="0" smtClean="0"/>
              <a:t>師</a:t>
            </a:r>
            <a:r>
              <a:rPr lang="zh-TW" altLang="en-US" dirty="0"/>
              <a:t>可以加入相關新聞作例子，豐富學生的討論及思考。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41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None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教師宜引導學生反思：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或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遇到以下危機：</a:t>
            </a:r>
            <a:r>
              <a:rPr lang="zh-TW" altLang="en-US" dirty="0" smtClean="0"/>
              <a:t>被粉絲跟蹤、威脅及勒索；照片被別人</a:t>
            </a:r>
            <a:r>
              <a:rPr lang="en-US" altLang="zh-TW" dirty="0" smtClean="0"/>
              <a:t>P</a:t>
            </a:r>
            <a:r>
              <a:rPr lang="zh-TW" altLang="en-US" dirty="0" smtClean="0"/>
              <a:t>圖、惡搞；長時間直播影響家人、朋友和伴侶之間的相處。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為求獲得關注，</a:t>
            </a:r>
            <a:r>
              <a:rPr lang="en-US" altLang="zh-TW" dirty="0" smtClean="0"/>
              <a:t>KOL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容易受粉絲影響，</a:t>
            </a:r>
            <a:r>
              <a:rPr lang="zh-TW" altLang="en-US" sz="1200" dirty="0" smtClean="0">
                <a:solidFill>
                  <a:srgbClr val="0070C0"/>
                </a:solidFill>
              </a:rPr>
              <a:t>誤將網上的</a:t>
            </a:r>
            <a:r>
              <a:rPr lang="en-US" altLang="zh-TW" sz="1200" dirty="0" smtClean="0">
                <a:solidFill>
                  <a:srgbClr val="0070C0"/>
                </a:solidFill>
              </a:rPr>
              <a:t>Like</a:t>
            </a:r>
            <a:r>
              <a:rPr lang="zh-TW" altLang="en-US" sz="1200" dirty="0" smtClean="0">
                <a:solidFill>
                  <a:srgbClr val="0070C0"/>
                </a:solidFill>
              </a:rPr>
              <a:t>（讚好）視為旁人的認可，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或</a:t>
            </a:r>
            <a:r>
              <a:rPr lang="zh-TW" altLang="en-US" sz="1200" dirty="0" smtClean="0">
                <a:solidFill>
                  <a:srgbClr val="0070C0"/>
                </a:solidFill>
              </a:rPr>
              <a:t>會讓人迷失自我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大家應避免受物質或金錢誘惑而身陷被性侵犯的危機。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rgbClr val="0070C0"/>
                </a:solidFill>
              </a:rPr>
              <a:t>要別人尊重、欣賞自己，先要建立積極正面的人生觀，學會自我尊重。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969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655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部份青少年誤以為身體是賺錢的工具，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誤解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可以透過身體去換取利益及優越的對待；又或以為援交享有自主權，可以先跟對方見面，才決定是否跟對方有性關係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。教師需透過此個案討論，引導學生認清：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將戀愛行為物化及量化，以身體換取金錢，是合理化及美化一些界乎道德邊緣的行為，這種性態度有偏頗，並不可取；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援交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對建立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自尊自重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、兩性平等的價值觀有負面影響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出租情人／援交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有可能會被性騷擾、非禮、被流傳性感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照或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裸照、被公開個人私隱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被強迫做厭惡的事、被強暴、感染性病、變成性工作者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情感上，亦會擔心個人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身分被公開、自我形象變得負面、對伴侶有所虧欠等等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，心理負擔日重，結果得不償失。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教師可以透過角色扮演活動，讓學生代入師長、家人和朋友的角度，從情、理兩方面分析以身體作交易不單危害自己，家人亦會為此而傷心、擔憂。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學生宜思考師長、親人、朋友的感受背後隱含的社會道德規範，提醒學生做抉擇時，不應只考慮個人需要而妄顧一切。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470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(</a:t>
            </a:r>
            <a:r>
              <a:rPr lang="zh-TW" altLang="en-US" dirty="0" smtClean="0"/>
              <a:t>教師可按學生情況，將此部分作為延伸討論</a:t>
            </a:r>
            <a:r>
              <a:rPr lang="en-US" altLang="zh-TW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面對抉擇時，大家必須認清自己基於哪些</a:t>
            </a:r>
            <a:r>
              <a:rPr lang="zh-TW" altLang="en-US" b="1" u="sng" dirty="0" smtClean="0"/>
              <a:t>正確的價值觀去判斷</a:t>
            </a:r>
            <a:r>
              <a:rPr lang="zh-TW" altLang="en-US" dirty="0" smtClean="0"/>
              <a:t>，從而作出行動。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教師可藉以下提示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lang="zh-TW" altLang="en-US" dirty="0" smtClean="0"/>
              <a:t>引導學生思考甚麼是不能作交易的東西：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不一定是實物，可以是事件、行為或觀念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例如：有紀念價值的禮物／父母的愛／友情／夢想／良心／尊嚴／純潔的身體／貞操／進行性行為的自主權／愛情／美滿家庭／終生伴侶／對伴侶的忠誠／伴侶的信任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就着抵抗誘惑，學生需要對了解和分析「慾望」及「底線」的關係，認清</a:t>
            </a:r>
            <a:r>
              <a:rPr lang="zh-TW" altLang="en-US" b="1" u="sng" dirty="0" smtClean="0"/>
              <a:t>以金錢／物質作考慮是</a:t>
            </a:r>
            <a:r>
              <a:rPr lang="zh-TW" alt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不健康和不成熟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的想法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在反思活動中，教師可以假設他人提出交易的項目，例如物質、金錢，要求學生解釋不能作交易的原因、提出抵抗誘惑的方法，由此讓學生了解自己重視的價值觀或原則，並建立防禦誘惑的能力。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抗拒誘惑的方法包括：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認清誘惑背後是否背離道德規範</a:t>
            </a:r>
            <a:endParaRPr lang="en-US" altLang="zh-H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HK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提升自制力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，了解物質只能帶來短暫的快樂，但之後或會感到痛苦和內疚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b="0" dirty="0" smtClean="0"/>
              <a:t>預想自己的弱點，防患未然（例如：減少瀏覽消費資訊，抑制慾望；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戒掉看色情資訊的習慣</a:t>
            </a:r>
            <a:r>
              <a:rPr lang="zh-TW" altLang="en-US" b="0" dirty="0" smtClean="0"/>
              <a:t>）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與信任的人傾訴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善用時間做有意義的事</a:t>
            </a:r>
            <a:endParaRPr lang="en-US" altLang="zh-H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教師應提醒學生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現今社會各種渠道都提供無止境的慾望，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年青人必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須要愛惜自己，重視身體與感情是個人獨有的元素，而不是用作交換利益的籌碼。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732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370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 smtClean="0">
                <a:solidFill>
                  <a:schemeClr val="accent6"/>
                </a:solidFill>
                <a:latin typeface="微軟正黑體" panose="020B0604030504040204" pitchFamily="34" charset="-120"/>
              </a:rPr>
              <a:t>「援交」形式</a:t>
            </a:r>
            <a:endParaRPr lang="en-US" altLang="zh-TW" b="0" dirty="0" smtClean="0">
              <a:solidFill>
                <a:schemeClr val="accent6"/>
              </a:solidFill>
              <a:latin typeface="微軟正黑體" panose="020B0604030504040204" pitchFamily="34" charset="-120"/>
            </a:endParaRPr>
          </a:p>
          <a:p>
            <a:pPr marL="444500" indent="-4445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1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金錢或物質，如貴重飾物或禮物等</a:t>
            </a:r>
          </a:p>
          <a:p>
            <a:pPr marL="444500" indent="-4445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1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交易金額：部份少女會在網上列明各細節的收費</a:t>
            </a:r>
          </a:p>
          <a:p>
            <a:pPr marL="444500" indent="-4445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1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交際內容包括</a:t>
            </a:r>
            <a:r>
              <a:rPr lang="en-US" altLang="zh-TW" sz="1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1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外出約會、拖手及性行為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498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4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1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1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4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9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8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3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437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648" r="1771"/>
          <a:stretch/>
        </p:blipFill>
        <p:spPr>
          <a:xfrm>
            <a:off x="-17092" y="0"/>
            <a:ext cx="9152546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24/1/2022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290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6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9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3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5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9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3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5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778" y="559285"/>
            <a:ext cx="815046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endParaRPr lang="en-US" altLang="zh-TW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拒絕援交</a:t>
            </a:r>
            <a:endParaRPr lang="en-CA" altLang="zh-TW" sz="1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9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9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29AF0F0-A223-407D-8588-1935043AF8BB}"/>
              </a:ext>
            </a:extLst>
          </p:cNvPr>
          <p:cNvSpPr txBox="1"/>
          <p:nvPr/>
        </p:nvSpPr>
        <p:spPr>
          <a:xfrm>
            <a:off x="549778" y="3649571"/>
            <a:ext cx="4347001" cy="93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價值觀教育（性教育）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Amatic SC"/>
            </a:endParaRPr>
          </a:p>
          <a:p>
            <a:pPr defTabSz="914400" hangingPunct="0">
              <a:spcBef>
                <a:spcPts val="600"/>
              </a:spcBef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初中至高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Amatic SC"/>
            </a:endParaRPr>
          </a:p>
        </p:txBody>
      </p:sp>
      <p:sp>
        <p:nvSpPr>
          <p:cNvPr id="8" name="標題 1"/>
          <p:cNvSpPr txBox="1"/>
          <p:nvPr/>
        </p:nvSpPr>
        <p:spPr>
          <a:xfrm>
            <a:off x="549779" y="4490219"/>
            <a:ext cx="4347001" cy="135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教育局　課程發展處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德育、公民及國民教育組製作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2022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年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1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</p:txBody>
      </p:sp>
      <p:pic>
        <p:nvPicPr>
          <p:cNvPr id="1026" name="Picture 2" descr="No means no with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19" y="2696078"/>
            <a:ext cx="2972927" cy="31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F99E59-5A62-47FD-B1E0-03EBD1CE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9910"/>
            <a:ext cx="42545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援交危機及影響</a:t>
            </a:r>
            <a:endParaRPr lang="zh-HK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B11C9B-3F6F-4DA8-96ED-C8165C81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448502"/>
            <a:ext cx="7086600" cy="3431597"/>
          </a:xfrm>
        </p:spPr>
        <p:txBody>
          <a:bodyPr>
            <a:noAutofit/>
          </a:bodyPr>
          <a:lstStyle/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合理化及美化一些界乎道德邊緣的行為，淡化色情味道</a:t>
            </a: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扭曲兩性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關係的</a:t>
            </a: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觀念，影響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發展正常</a:t>
            </a: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社交</a:t>
            </a:r>
            <a:endParaRPr lang="zh-TW" altLang="en-US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有可能因與</a:t>
            </a: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未成年人士發生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性行為而觸犯法律</a:t>
            </a: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有機會被非法色情組織利用及操</a:t>
            </a: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控</a:t>
            </a:r>
            <a:endParaRPr lang="zh-TW" altLang="en-US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spcBef>
                <a:spcPts val="0"/>
              </a:spcBef>
              <a:buClrTx/>
            </a:pPr>
            <a:endParaRPr lang="zh-TW" altLang="en-US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776283" y="647770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76283" y="626690"/>
            <a:ext cx="272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48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075675"/>
              </p:ext>
            </p:extLst>
          </p:nvPr>
        </p:nvGraphicFramePr>
        <p:xfrm>
          <a:off x="643456" y="1340799"/>
          <a:ext cx="7990438" cy="4579942"/>
        </p:xfrm>
        <a:graphic>
          <a:graphicData uri="http://schemas.openxmlformats.org/drawingml/2006/table">
            <a:tbl>
              <a:tblPr/>
              <a:tblGrid>
                <a:gridCol w="1704884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8555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653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活動概要：</a:t>
                      </a:r>
                      <a:r>
                        <a:rPr lang="en-US" altLang="zh-TW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透過新聞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報道及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個案討論，教導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學生自尊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自重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，持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守界線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，珍惜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自己的身體，拒絕物質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誘惑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向援交說不。</a:t>
                      </a:r>
                      <a:endParaRPr lang="zh-TW" altLang="en-US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733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學習目標：</a:t>
                      </a: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尊重自己的身體，提升自我保護的意識。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以理性及慎思明辨的態度，辨識援交的問題，並學習拒絕物質誘惑。</a:t>
                      </a: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76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價值觀和</a:t>
                      </a:r>
                      <a:endParaRPr lang="en-US" altLang="zh-TW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態度：</a:t>
                      </a: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自愛、理性、堅守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原則</a:t>
                      </a:r>
                      <a:endParaRPr lang="zh-TW" altLang="zh-HK" sz="2400" b="0" kern="1200" spc="1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526541" y="443241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HK" altLang="en-US" sz="3200" spc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id="{B7220ACF-9A4E-4651-8EF3-97956A8D7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b="6984"/>
          <a:stretch/>
        </p:blipFill>
        <p:spPr>
          <a:xfrm>
            <a:off x="60290" y="428167"/>
            <a:ext cx="9273280" cy="6756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581" y="1142737"/>
            <a:ext cx="753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：「只要粉絲喜歡、會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給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like 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，我甚麼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都不介意做。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HK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518" y="2221443"/>
            <a:ext cx="469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某機構訪問了幾位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，有以下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發現：</a:t>
            </a:r>
            <a:endParaRPr lang="zh-HK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518" y="2655777"/>
            <a:ext cx="73835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初時多以聊天及才藝分享模式與粉絲互動，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部分會進行援交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PT GF/BF(part-time girlfriend or boyfriend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坦白承認這樣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做可以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賺更多錢。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有受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承認，為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求獲得關注，會做一些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較「出位」或「踩界」的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行為，如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穿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性感衣著、加入一些挑逗的說話及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動作。一位受訪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表示，她播出自己穿性感運動裝做「空中瑜珈」的片段，大獲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好評。她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 「只要粉絲喜歡、會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給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like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，我甚麼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都不介意做。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有受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表示曾被粉絲跟蹤、威脅及勒索。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有受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表示自己的照片被別人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圖、惡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搞，放上互聯網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，他們感到難受。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有受訪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承認長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時間直播影響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家人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朋友以及伴侶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之間的相處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12" y="555151"/>
            <a:ext cx="1194920" cy="49381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464842" y="65372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新聞討論</a:t>
            </a:r>
            <a:endParaRPr lang="zh-HK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77" y="2405955"/>
            <a:ext cx="7581711" cy="35737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報道指，</a:t>
            </a:r>
            <a:r>
              <a:rPr lang="en-US" altLang="zh-TW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KOL 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只要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粉絲喜歡、會給 </a:t>
            </a:r>
            <a:r>
              <a:rPr lang="en-US" altLang="zh-TW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like 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，甚麼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都不介意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做；當中亦有受訪 </a:t>
            </a:r>
            <a:r>
              <a:rPr lang="en-US" altLang="zh-TW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KOL 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承認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為了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賺錢而進行援交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做 </a:t>
            </a:r>
            <a:r>
              <a:rPr lang="en-US" altLang="zh-TW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PT </a:t>
            </a:r>
            <a:r>
              <a:rPr lang="en-US" altLang="zh-TW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GF/BF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。你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認為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些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想法隱含甚麼危機？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en-US" altLang="zh-TW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4089901"/>
              </p:ext>
            </p:extLst>
          </p:nvPr>
        </p:nvGraphicFramePr>
        <p:xfrm>
          <a:off x="4969645" y="822143"/>
          <a:ext cx="2819578" cy="147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Fashion blogging concept illustrati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77" y="4536363"/>
            <a:ext cx="1406023" cy="14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8234" y="2466421"/>
            <a:ext cx="5292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sz="2400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在網上接觸異性，有網友付費邀請她外出吃飯，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出價吸引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。她應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約數次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，對方更送贈昂貴禮物。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/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之後，對方出更高價錢，邀請</a:t>
            </a:r>
            <a:r>
              <a:rPr lang="zh-TW" altLang="en-US" sz="2400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美美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穿暴露衣著外出拍照；並在拍照期間，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毛手毛腳。</a:t>
            </a:r>
            <a:r>
              <a:rPr lang="zh-TW" altLang="en-US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美美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覺得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賺取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金錢，而且好像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太大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損失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，所以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</a:t>
            </a:r>
            <a:r>
              <a:rPr lang="zh-TW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抗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豈料，拍照後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對方竟然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2400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美美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</a:t>
            </a:r>
            <a:r>
              <a:rPr lang="zh-HK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HK" altLang="zh-HK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要求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sz="2400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以為自己可以選擇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HK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Social influe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777652"/>
            <a:ext cx="2274277" cy="30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6092" y="1070519"/>
            <a:ext cx="7561902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b="1" smtClean="0"/>
              <a:t>個案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42163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chemeClr val="tx1"/>
                </a:solidFill>
              </a:rPr>
              <a:t>個案討論問題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6" y="2494674"/>
            <a:ext cx="7045745" cy="3604675"/>
          </a:xfrm>
        </p:spPr>
        <p:txBody>
          <a:bodyPr>
            <a:noAutofit/>
          </a:bodyPr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zh-TW" altLang="en-US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美美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HK" altLang="zh-HK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身體換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取金錢、</a:t>
            </a:r>
            <a:r>
              <a:rPr lang="zh-HK" altLang="zh-HK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物質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，進行援交，有機會受到哪些</a:t>
            </a:r>
            <a:r>
              <a:rPr lang="zh-HK" altLang="zh-HK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傷害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r>
              <a:rPr lang="en-US" altLang="zh-HK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假如你是</a:t>
            </a:r>
            <a:r>
              <a:rPr lang="zh-TW" altLang="en-US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美美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的師長、家人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、朋友，你知道</a:t>
            </a:r>
            <a:r>
              <a:rPr lang="zh-TW" altLang="en-US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美美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的經歷後，會有甚麼感受？你會如何勸導她不要作不道德的交易？</a:t>
            </a:r>
            <a:endParaRPr lang="zh-TW" altLang="zh-HK" sz="2800" dirty="0">
              <a:solidFill>
                <a:srgbClr val="7030A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5117124"/>
              </p:ext>
            </p:extLst>
          </p:nvPr>
        </p:nvGraphicFramePr>
        <p:xfrm>
          <a:off x="5039984" y="747443"/>
          <a:ext cx="2819578" cy="147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1092196" y="5063631"/>
            <a:ext cx="2308965" cy="720000"/>
            <a:chOff x="1092196" y="5063631"/>
            <a:chExt cx="2308965" cy="72000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96" y="5063631"/>
              <a:ext cx="2308965" cy="720000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1785609" y="519279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師長</a:t>
              </a:r>
              <a:endPara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557810" y="5063631"/>
            <a:ext cx="2308965" cy="720000"/>
            <a:chOff x="3557810" y="5063631"/>
            <a:chExt cx="2308965" cy="720000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810" y="5063631"/>
              <a:ext cx="2308965" cy="720000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4266463" y="519279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家人</a:t>
              </a:r>
              <a:endPara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023424" y="5063631"/>
            <a:ext cx="2308965" cy="720000"/>
            <a:chOff x="6023424" y="5063631"/>
            <a:chExt cx="2308965" cy="7200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424" y="5063631"/>
              <a:ext cx="2308965" cy="720000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6378580" y="519279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知己朋友</a:t>
              </a:r>
              <a:endPara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5242" y="609178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F99E59-5A62-47FD-B1E0-03EBD1CE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4" y="1149910"/>
            <a:ext cx="2909822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B11C9B-3F6F-4DA8-96ED-C8165C81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48502"/>
            <a:ext cx="6654800" cy="3812597"/>
          </a:xfrm>
        </p:spPr>
        <p:txBody>
          <a:bodyPr>
            <a:normAutofit/>
          </a:bodyPr>
          <a:lstStyle/>
          <a:p>
            <a:pPr marL="444500" indent="-444500">
              <a:spcBef>
                <a:spcPts val="600"/>
              </a:spcBef>
              <a:buClrTx/>
            </a:pPr>
            <a:r>
              <a:rPr lang="zh-TW" alt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哪些東西</a:t>
            </a:r>
            <a:r>
              <a:rPr lang="en-US" altLang="zh-TW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價值是最值得</a:t>
            </a:r>
            <a:r>
              <a:rPr lang="zh-TW" alt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珍惜</a:t>
            </a:r>
            <a:r>
              <a:rPr lang="zh-TW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不能</a:t>
            </a:r>
            <a:r>
              <a:rPr lang="zh-TW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作交易</a:t>
            </a:r>
            <a:r>
              <a:rPr lang="zh-TW" alt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的？為甚麼？</a:t>
            </a:r>
            <a:endParaRPr lang="en-US" altLang="zh-TW" sz="4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spcBef>
                <a:spcPts val="600"/>
              </a:spcBef>
              <a:buClrTx/>
            </a:pPr>
            <a:r>
              <a:rPr lang="zh-TW" alt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我們可以如何抵抗誘惑？</a:t>
            </a:r>
            <a:endParaRPr lang="en-US" altLang="zh-TW" sz="4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776283" y="647770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73" y="49291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784" y="2586129"/>
            <a:ext cx="6657279" cy="3334026"/>
          </a:xfrm>
        </p:spPr>
        <p:txBody>
          <a:bodyPr>
            <a:noAutofit/>
          </a:bodyPr>
          <a:lstStyle/>
          <a:p>
            <a:pPr lvl="0" algn="just" defTabSz="914400" hangingPunct="0">
              <a:spcBef>
                <a:spcPts val="12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l"/>
              <a:defRPr/>
            </a:pPr>
            <a:r>
              <a:rPr lang="zh-TW" altLang="en-US" sz="3000" b="1" dirty="0" smtClean="0">
                <a:solidFill>
                  <a:srgbClr val="6699FF"/>
                </a:solidFill>
                <a:latin typeface="+mj-ea"/>
                <a:ea typeface="+mj-ea"/>
              </a:rPr>
              <a:t>生命寶貴，要珍惜、尊重</a:t>
            </a:r>
            <a:r>
              <a:rPr lang="zh-TW" altLang="en-US" sz="3000" b="1" dirty="0">
                <a:solidFill>
                  <a:srgbClr val="6699FF"/>
                </a:solidFill>
                <a:latin typeface="+mj-ea"/>
                <a:ea typeface="+mj-ea"/>
              </a:rPr>
              <a:t>自己的身體</a:t>
            </a:r>
            <a:r>
              <a:rPr lang="zh-TW" altLang="en-US" sz="3000" b="1" dirty="0" smtClean="0">
                <a:solidFill>
                  <a:srgbClr val="6699FF"/>
                </a:solidFill>
                <a:latin typeface="+mj-ea"/>
                <a:ea typeface="+mj-ea"/>
              </a:rPr>
              <a:t>，不應以</a:t>
            </a:r>
            <a:r>
              <a:rPr lang="zh-TW" altLang="en-US" sz="3000" b="1" dirty="0">
                <a:solidFill>
                  <a:srgbClr val="6699FF"/>
                </a:solidFill>
                <a:latin typeface="+mj-ea"/>
                <a:ea typeface="+mj-ea"/>
              </a:rPr>
              <a:t>身體作為交換物質的</a:t>
            </a:r>
            <a:r>
              <a:rPr lang="zh-TW" altLang="en-US" sz="3000" b="1" dirty="0" smtClean="0">
                <a:solidFill>
                  <a:srgbClr val="6699FF"/>
                </a:solidFill>
                <a:latin typeface="+mj-ea"/>
                <a:ea typeface="+mj-ea"/>
              </a:rPr>
              <a:t>工具。</a:t>
            </a:r>
            <a:endParaRPr lang="zh-TW" altLang="en-US" sz="3000" b="1" dirty="0">
              <a:solidFill>
                <a:srgbClr val="6699FF"/>
              </a:solidFill>
              <a:latin typeface="+mj-ea"/>
              <a:ea typeface="+mj-ea"/>
            </a:endParaRPr>
          </a:p>
          <a:p>
            <a:pPr lvl="0" defTabSz="914400">
              <a:spcBef>
                <a:spcPts val="12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l"/>
              <a:defRPr/>
            </a:pPr>
            <a:r>
              <a:rPr lang="zh-TW" altLang="en-US" sz="3000" b="1" dirty="0" smtClean="0">
                <a:solidFill>
                  <a:srgbClr val="6699FF"/>
                </a:solidFill>
                <a:latin typeface="+mj-ea"/>
                <a:ea typeface="+mj-ea"/>
              </a:rPr>
              <a:t>世界風氣日變，容易迷失自我。生活中要學習自尊自重，持守界線，拒絕金錢誘惑。</a:t>
            </a:r>
            <a:endParaRPr lang="en-US" altLang="zh-TW" sz="3000" b="1" dirty="0">
              <a:solidFill>
                <a:srgbClr val="6699FF"/>
              </a:solidFill>
              <a:latin typeface="+mj-ea"/>
              <a:ea typeface="+mj-ea"/>
            </a:endParaRPr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57137" y="643888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063" y="685227"/>
            <a:ext cx="946543" cy="15300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7634" y="651774"/>
            <a:ext cx="974218" cy="153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06" y="1118858"/>
            <a:ext cx="45541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F99E59-5A62-47FD-B1E0-03EBD1CE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9910"/>
            <a:ext cx="14097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援交</a:t>
            </a:r>
            <a:endParaRPr lang="zh-HK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B11C9B-3F6F-4DA8-96ED-C8165C81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448502"/>
            <a:ext cx="7086600" cy="3431597"/>
          </a:xfrm>
        </p:spPr>
        <p:txBody>
          <a:bodyPr>
            <a:noAutofit/>
          </a:bodyPr>
          <a:lstStyle/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援助交際，</a:t>
            </a: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簡稱「援交」，此詞語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源自日本。</a:t>
            </a: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指少女為獲得金錢而答應與男士約會，但</a:t>
            </a: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不一定伴有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性行為。 </a:t>
            </a:r>
          </a:p>
          <a:p>
            <a:pPr marL="444500" indent="-444500">
              <a:spcBef>
                <a:spcPts val="0"/>
              </a:spcBef>
              <a:buClrTx/>
            </a:pP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現今卻演變</a:t>
            </a: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為青少年以身體作交易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代名詞，透過以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身體或親密關係去換取物質的滿足</a:t>
            </a:r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776283" y="647770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76283" y="626690"/>
            <a:ext cx="272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04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10472</TotalTime>
  <Words>1600</Words>
  <Application>Microsoft Office PowerPoint</Application>
  <PresentationFormat>如螢幕大小 (4:3)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Amatic SC</vt:lpstr>
      <vt:lpstr>細明體</vt:lpstr>
      <vt:lpstr>微軟正黑體</vt:lpstr>
      <vt:lpstr>新細明體</vt:lpstr>
      <vt:lpstr>標楷體</vt:lpstr>
      <vt:lpstr>Arial</vt:lpstr>
      <vt:lpstr>Calibri</vt:lpstr>
      <vt:lpstr>Garamond</vt:lpstr>
      <vt:lpstr>Times New Roman</vt:lpstr>
      <vt:lpstr>Wingdings</vt:lpstr>
      <vt:lpstr>Organic</vt:lpstr>
      <vt:lpstr>PowerPoint 簡報</vt:lpstr>
      <vt:lpstr>PowerPoint 簡報</vt:lpstr>
      <vt:lpstr>PowerPoint 簡報</vt:lpstr>
      <vt:lpstr>新聞討論</vt:lpstr>
      <vt:lpstr>PowerPoint 簡報</vt:lpstr>
      <vt:lpstr>個案討論問題</vt:lpstr>
      <vt:lpstr>反思問題</vt:lpstr>
      <vt:lpstr>PowerPoint 簡報</vt:lpstr>
      <vt:lpstr>援交</vt:lpstr>
      <vt:lpstr>援交危機及影響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LAM, Yuen-shan</cp:lastModifiedBy>
  <cp:revision>515</cp:revision>
  <cp:lastPrinted>2021-11-15T07:50:23Z</cp:lastPrinted>
  <dcterms:created xsi:type="dcterms:W3CDTF">2020-05-25T14:33:44Z</dcterms:created>
  <dcterms:modified xsi:type="dcterms:W3CDTF">2022-01-24T08:58:29Z</dcterms:modified>
</cp:coreProperties>
</file>